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75" r:id="rId2"/>
    <p:sldMasterId id="2147483688" r:id="rId3"/>
    <p:sldMasterId id="2147483703" r:id="rId4"/>
    <p:sldMasterId id="2147483704" r:id="rId5"/>
    <p:sldMasterId id="2147483706" r:id="rId6"/>
    <p:sldMasterId id="2147483708" r:id="rId7"/>
    <p:sldMasterId id="2147483710" r:id="rId8"/>
    <p:sldMasterId id="2147483712" r:id="rId9"/>
  </p:sldMasterIdLst>
  <p:notesMasterIdLst>
    <p:notesMasterId r:id="rId11"/>
  </p:notesMasterIdLst>
  <p:handoutMasterIdLst>
    <p:handoutMasterId r:id="rId12"/>
  </p:handoutMasterIdLst>
  <p:sldIdLst>
    <p:sldId id="381" r:id="rId10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33006F"/>
    <a:srgbClr val="005F83"/>
    <a:srgbClr val="0A0AA6"/>
    <a:srgbClr val="B2B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 showGuides="1">
      <p:cViewPr varScale="1">
        <p:scale>
          <a:sx n="106" d="100"/>
          <a:sy n="106" d="100"/>
        </p:scale>
        <p:origin x="1686" y="114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97AD45B-D55B-416C-938F-6E117D78AE10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2A66E6F-1E71-40F1-A2D2-2FDF91F15A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2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(ORGON SLAB LIGHT, 24 PT.)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07003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834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95863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81888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33599821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441041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3752804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95358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anf@ms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21060" y="2165525"/>
            <a:ext cx="8764122" cy="3637835"/>
          </a:xfrm>
        </p:spPr>
        <p:txBody>
          <a:bodyPr/>
          <a:lstStyle/>
          <a:p>
            <a:r>
              <a:rPr lang="en-US" sz="1800" dirty="0" smtClean="0"/>
              <a:t>Positons to be reviewed</a:t>
            </a: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Provost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Vice </a:t>
            </a:r>
            <a:r>
              <a:rPr lang="en-US" sz="1400" dirty="0">
                <a:solidFill>
                  <a:srgbClr val="003B49"/>
                </a:solidFill>
              </a:rPr>
              <a:t>Provost and Dean of College of Arts, Sciences, and </a:t>
            </a:r>
            <a:r>
              <a:rPr lang="en-US" sz="1400" dirty="0" smtClean="0">
                <a:solidFill>
                  <a:srgbClr val="003B49"/>
                </a:solidFill>
              </a:rPr>
              <a:t>Business (VPD CASB)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Vice </a:t>
            </a:r>
            <a:r>
              <a:rPr lang="en-US" sz="1400" dirty="0">
                <a:solidFill>
                  <a:srgbClr val="003B49"/>
                </a:solidFill>
              </a:rPr>
              <a:t>Provost and Dean of the College of Engineering and </a:t>
            </a:r>
            <a:r>
              <a:rPr lang="en-US" sz="1400" dirty="0" smtClean="0">
                <a:solidFill>
                  <a:srgbClr val="003B49"/>
                </a:solidFill>
              </a:rPr>
              <a:t>Computing (VPD CEC)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lvl="0"/>
            <a:r>
              <a:rPr lang="en-US" sz="1800" dirty="0" smtClean="0"/>
              <a:t>The final reports have been </a:t>
            </a:r>
            <a:r>
              <a:rPr lang="en-US" sz="1800" dirty="0"/>
              <a:t>received Administrative Review </a:t>
            </a:r>
            <a:r>
              <a:rPr lang="en-US" sz="1800" dirty="0" smtClean="0"/>
              <a:t>Committee</a:t>
            </a:r>
            <a:endParaRPr lang="en-US" sz="1800" dirty="0"/>
          </a:p>
          <a:p>
            <a:pPr lvl="1"/>
            <a:r>
              <a:rPr lang="en-US" sz="1400" dirty="0">
                <a:solidFill>
                  <a:srgbClr val="003B49"/>
                </a:solidFill>
              </a:rPr>
              <a:t>The surveys </a:t>
            </a:r>
            <a:r>
              <a:rPr lang="en-US" sz="1400" dirty="0" smtClean="0">
                <a:solidFill>
                  <a:srgbClr val="003B49"/>
                </a:solidFill>
              </a:rPr>
              <a:t>were loaded </a:t>
            </a:r>
            <a:r>
              <a:rPr lang="en-US" sz="1400" dirty="0">
                <a:solidFill>
                  <a:srgbClr val="003B49"/>
                </a:solidFill>
              </a:rPr>
              <a:t>onto </a:t>
            </a:r>
            <a:r>
              <a:rPr lang="en-US" sz="1400" dirty="0" err="1" smtClean="0">
                <a:solidFill>
                  <a:srgbClr val="003B49"/>
                </a:solidFill>
              </a:rPr>
              <a:t>Qualtrics</a:t>
            </a:r>
            <a:r>
              <a:rPr lang="en-US" sz="1400" dirty="0" smtClean="0">
                <a:solidFill>
                  <a:srgbClr val="003B49"/>
                </a:solidFill>
              </a:rPr>
              <a:t> and underwent extensive testing before deployment.</a:t>
            </a:r>
            <a:endParaRPr lang="en-US" sz="1400" dirty="0">
              <a:solidFill>
                <a:srgbClr val="003B49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The </a:t>
            </a:r>
            <a:r>
              <a:rPr lang="en-US" sz="1400" dirty="0">
                <a:solidFill>
                  <a:srgbClr val="003B49"/>
                </a:solidFill>
              </a:rPr>
              <a:t>time to complete the </a:t>
            </a:r>
            <a:r>
              <a:rPr lang="en-US" sz="1400" dirty="0" smtClean="0">
                <a:solidFill>
                  <a:srgbClr val="003B49"/>
                </a:solidFill>
              </a:rPr>
              <a:t>surveys </a:t>
            </a:r>
            <a:r>
              <a:rPr lang="en-US" sz="1400" dirty="0">
                <a:solidFill>
                  <a:srgbClr val="003B49"/>
                </a:solidFill>
              </a:rPr>
              <a:t>was extended </a:t>
            </a:r>
            <a:r>
              <a:rPr lang="en-US" sz="1400" dirty="0" smtClean="0">
                <a:solidFill>
                  <a:srgbClr val="003B49"/>
                </a:solidFill>
              </a:rPr>
              <a:t>to Saturday April 13</a:t>
            </a:r>
            <a:r>
              <a:rPr lang="en-US" sz="1400" baseline="30000" dirty="0" smtClean="0">
                <a:solidFill>
                  <a:srgbClr val="003B49"/>
                </a:solidFill>
              </a:rPr>
              <a:t>th</a:t>
            </a:r>
            <a:r>
              <a:rPr lang="en-US" sz="1400" dirty="0">
                <a:solidFill>
                  <a:srgbClr val="003B49"/>
                </a:solidFill>
              </a:rPr>
              <a:t> </a:t>
            </a:r>
            <a:r>
              <a:rPr lang="en-US" sz="1400" dirty="0" smtClean="0">
                <a:solidFill>
                  <a:srgbClr val="003B49"/>
                </a:solidFill>
              </a:rPr>
              <a:t>due to spring break.</a:t>
            </a:r>
            <a:endParaRPr lang="en-US" sz="1400" dirty="0">
              <a:solidFill>
                <a:srgbClr val="003B49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There </a:t>
            </a:r>
            <a:r>
              <a:rPr lang="en-US" sz="1400" dirty="0">
                <a:solidFill>
                  <a:srgbClr val="003B49"/>
                </a:solidFill>
              </a:rPr>
              <a:t>has been statistically significant response for each person being </a:t>
            </a:r>
            <a:r>
              <a:rPr lang="en-US" sz="1400" dirty="0" smtClean="0">
                <a:solidFill>
                  <a:srgbClr val="003B49"/>
                </a:solidFill>
              </a:rPr>
              <a:t>reviewed;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003B49"/>
                </a:solidFill>
              </a:rPr>
              <a:t>	</a:t>
            </a:r>
            <a:r>
              <a:rPr lang="en-US" sz="1400" dirty="0" smtClean="0">
                <a:solidFill>
                  <a:srgbClr val="003B49"/>
                </a:solidFill>
              </a:rPr>
              <a:t>				</a:t>
            </a:r>
            <a:r>
              <a:rPr lang="en-US" sz="1400" b="1" i="1" dirty="0" smtClean="0">
                <a:solidFill>
                  <a:srgbClr val="003B49"/>
                </a:solidFill>
              </a:rPr>
              <a:t>Provost 141 people, VPD CASB 67</a:t>
            </a:r>
            <a:r>
              <a:rPr lang="en-US" sz="1400" b="1" i="1" dirty="0">
                <a:solidFill>
                  <a:srgbClr val="003B49"/>
                </a:solidFill>
              </a:rPr>
              <a:t> people </a:t>
            </a:r>
            <a:r>
              <a:rPr lang="en-US" sz="1400" b="1" i="1" dirty="0" smtClean="0">
                <a:solidFill>
                  <a:srgbClr val="003B49"/>
                </a:solidFill>
              </a:rPr>
              <a:t>and VPD CEC 108</a:t>
            </a:r>
            <a:r>
              <a:rPr lang="en-US" sz="1400" b="1" i="1" dirty="0">
                <a:solidFill>
                  <a:srgbClr val="003B49"/>
                </a:solidFill>
              </a:rPr>
              <a:t> people</a:t>
            </a:r>
            <a:r>
              <a:rPr lang="en-US" sz="1400" dirty="0" smtClean="0">
                <a:solidFill>
                  <a:srgbClr val="003B49"/>
                </a:solidFill>
              </a:rPr>
              <a:t>.</a:t>
            </a:r>
            <a:endParaRPr lang="en-US" sz="1400" dirty="0">
              <a:solidFill>
                <a:srgbClr val="003B49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The final reports were collated, downloaded and reviewed for any expletives or unintentional markers that would point to the person completing the review.</a:t>
            </a:r>
            <a:endParaRPr lang="en-US" sz="1400" dirty="0">
              <a:solidFill>
                <a:srgbClr val="003B49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The chair of the administrative review committee </a:t>
            </a:r>
            <a:r>
              <a:rPr lang="en-US" sz="1400" smtClean="0">
                <a:solidFill>
                  <a:srgbClr val="003B49"/>
                </a:solidFill>
              </a:rPr>
              <a:t>is </a:t>
            </a:r>
            <a:r>
              <a:rPr lang="en-US" sz="1400" smtClean="0">
                <a:solidFill>
                  <a:srgbClr val="003B49"/>
                </a:solidFill>
              </a:rPr>
              <a:t>currently </a:t>
            </a:r>
            <a:r>
              <a:rPr lang="en-US" sz="1400" dirty="0" smtClean="0">
                <a:solidFill>
                  <a:srgbClr val="003B49"/>
                </a:solidFill>
              </a:rPr>
              <a:t>scheduling a meeting with the Faculty Senate Officers.</a:t>
            </a:r>
          </a:p>
          <a:p>
            <a:pPr marL="457200" lvl="1" indent="0">
              <a:buNone/>
            </a:pPr>
            <a:endParaRPr lang="en-US" sz="1400" dirty="0">
              <a:solidFill>
                <a:srgbClr val="003B49"/>
              </a:solidFill>
            </a:endParaRPr>
          </a:p>
          <a:p>
            <a:pPr marL="0" lvl="1" indent="0" algn="ctr">
              <a:buNone/>
            </a:pPr>
            <a:r>
              <a:rPr lang="en-US" sz="1400" dirty="0" smtClean="0"/>
              <a:t>Any comments or questions to the Chair of ARC Ian Ferguson (</a:t>
            </a:r>
            <a:r>
              <a:rPr lang="en-US" sz="1400" dirty="0" smtClean="0">
                <a:hlinkClick r:id="rId3"/>
              </a:rPr>
              <a:t>ianf@mst.edu</a:t>
            </a:r>
            <a:r>
              <a:rPr lang="en-US" sz="1400" dirty="0" smtClean="0"/>
              <a:t>).</a:t>
            </a:r>
            <a:endParaRPr lang="en-US" sz="1400" dirty="0"/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6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21060" y="1684497"/>
            <a:ext cx="8184662" cy="647645"/>
          </a:xfrm>
        </p:spPr>
        <p:txBody>
          <a:bodyPr/>
          <a:lstStyle/>
          <a:p>
            <a:r>
              <a:rPr lang="en-US" dirty="0" smtClean="0"/>
              <a:t>Administrative Review Committee (ARC)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95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8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9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5771</TotalTime>
  <Words>95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Ferguson, Ian</cp:lastModifiedBy>
  <cp:revision>162</cp:revision>
  <cp:lastPrinted>2018-10-18T18:25:42Z</cp:lastPrinted>
  <dcterms:created xsi:type="dcterms:W3CDTF">2014-10-14T00:51:43Z</dcterms:created>
  <dcterms:modified xsi:type="dcterms:W3CDTF">2019-04-22T16:11:04Z</dcterms:modified>
</cp:coreProperties>
</file>